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sldIdLst>
    <p:sldId id="278" r:id="rId5"/>
    <p:sldId id="281" r:id="rId6"/>
    <p:sldId id="282" r:id="rId7"/>
    <p:sldId id="283" r:id="rId8"/>
    <p:sldId id="284" r:id="rId9"/>
    <p:sldId id="280" r:id="rId10"/>
    <p:sldId id="285" r:id="rId11"/>
    <p:sldId id="286" r:id="rId12"/>
    <p:sldId id="287" r:id="rId13"/>
    <p:sldId id="289" r:id="rId14"/>
    <p:sldId id="291" r:id="rId15"/>
    <p:sldId id="288" r:id="rId16"/>
    <p:sldId id="29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19" autoAdjust="0"/>
  </p:normalViewPr>
  <p:slideViewPr>
    <p:cSldViewPr snapToGrid="0">
      <p:cViewPr varScale="1">
        <p:scale>
          <a:sx n="111" d="100"/>
          <a:sy n="111" d="100"/>
        </p:scale>
        <p:origin x="4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10/13/2022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117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256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2361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950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887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425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hyperlink" Target="https://drdeborahserani.blogspot.com/2017/04/universal-background-checks-for-guns.html" TargetMode="Externa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www.uni-med.net/sagesse-project-state-of-the-art-and-next-challenge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39.gif"/><Relationship Id="rId5" Type="http://schemas.openxmlformats.org/officeDocument/2006/relationships/image" Target="../media/image33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openxmlformats.org/officeDocument/2006/relationships/hyperlink" Target="https://www.publicdomainpictures.net/view-image.php?image=115133&amp;picture=gun-on-ground" TargetMode="External"/><Relationship Id="rId5" Type="http://schemas.openxmlformats.org/officeDocument/2006/relationships/image" Target="../media/image40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://www.gloucestercitynews.net/clearysnotebook/2017/05/transnational-gangs-part-1-understanding-the-threat.html" TargetMode="Externa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hyperlink" Target="https://pxhere.com/en/photo/754687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.jpe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fred.stlouisfed.org/release/tables?rid=249&amp;eid=259515#snid=259516" TargetMode="External"/><Relationship Id="rId3" Type="http://schemas.openxmlformats.org/officeDocument/2006/relationships/image" Target="../media/image1.jpeg"/><Relationship Id="rId7" Type="http://schemas.openxmlformats.org/officeDocument/2006/relationships/hyperlink" Target="https://github.com/BuzzFeedNews/nics-firearm-background-checks" TargetMode="Externa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0.png"/><Relationship Id="rId11" Type="http://schemas.openxmlformats.org/officeDocument/2006/relationships/hyperlink" Target="https://worldpopulationreview.com/state-rankings/educational-attainment-by-state" TargetMode="External"/><Relationship Id="rId5" Type="http://schemas.openxmlformats.org/officeDocument/2006/relationships/image" Target="../media/image22.png"/><Relationship Id="rId10" Type="http://schemas.openxmlformats.org/officeDocument/2006/relationships/hyperlink" Target="https://www.cdc.gov/nchs/pressroom/sosmap/homicide_mortality/homicide.htm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kff.org/other/state-indicator/firearms-death-rate-by-raceethnicity/?currentTimeframe=0&amp;sortModel=%7B%22colId%22:%22Location%22,%22sort%22:%22asc%22%7D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jpe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10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31.png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1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air of scissors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DC98CA6A-1302-D1DB-0643-C97DE68B0E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222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15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052422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Gun Background Check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548996"/>
            <a:ext cx="6436104" cy="534838"/>
          </a:xfrm>
        </p:spPr>
        <p:txBody>
          <a:bodyPr>
            <a:normAutofit/>
          </a:bodyPr>
          <a:lstStyle/>
          <a:p>
            <a:pPr algn="l"/>
            <a:r>
              <a:rPr lang="en-US" sz="1800"/>
              <a:t>Kouamé Kouassi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Tableau Visualisation 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E002B-6E6C-AAD0-5C97-389580443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393" y="643468"/>
            <a:ext cx="5043872" cy="3303737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F50CB42-2459-4324-95ED-6936C456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4FA36A1-497B-8223-6C74-9A87706C5E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7733" y="788164"/>
            <a:ext cx="5130800" cy="301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8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5EAAF54-9859-5406-C801-D07F816848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801" r="28199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2DF2A-DC65-78CA-B2C1-FF66BD96E934}"/>
              </a:ext>
            </a:extLst>
          </p:cNvPr>
          <p:cNvSpPr txBox="1"/>
          <p:nvPr/>
        </p:nvSpPr>
        <p:spPr>
          <a:xfrm>
            <a:off x="6730845" y="806872"/>
            <a:ext cx="4403596" cy="405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Inconsistency of the dataset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Re-structuring of the initial idea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PostgreSQL connection issue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Struggle with JavaScript 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No expert of web development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Find some professional visualizations with tableau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638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213" y="230363"/>
            <a:ext cx="4538124" cy="589473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GB" sz="4000" dirty="0">
                <a:solidFill>
                  <a:schemeClr val="tx1"/>
                </a:solidFill>
                <a:effectLst/>
                <a:latin typeface="Franklin Gothic Book" panose="020B0503020102020204" pitchFamily="34" charset="0"/>
              </a:rPr>
              <a:t>Website Navigation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 descr="A person riding a surfboard&#10;&#10;Description automatically generated with medium confidence">
            <a:extLst>
              <a:ext uri="{FF2B5EF4-FFF2-40B4-BE49-F238E27FC236}">
                <a16:creationId xmlns:a16="http://schemas.microsoft.com/office/drawing/2014/main" id="{CC0A3CCD-43B5-9EDE-F1D5-8BE1BBA3DC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0275" y="1190144"/>
            <a:ext cx="4746985" cy="474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18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ound, laying, weapon, shoes&#10;&#10;Description automatically generated">
            <a:extLst>
              <a:ext uri="{FF2B5EF4-FFF2-40B4-BE49-F238E27FC236}">
                <a16:creationId xmlns:a16="http://schemas.microsoft.com/office/drawing/2014/main" id="{07A2EE84-D990-FFCA-CAC0-8DF50CB6AF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18172" b="68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5072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599AF-ED5C-4D98-C057-960C9C448C4E}"/>
              </a:ext>
            </a:extLst>
          </p:cNvPr>
          <p:cNvSpPr txBox="1"/>
          <p:nvPr/>
        </p:nvSpPr>
        <p:spPr>
          <a:xfrm>
            <a:off x="670017" y="1834638"/>
            <a:ext cx="34965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Arial Black" panose="020B0A04020102020204" pitchFamily="34" charset="0"/>
              </a:rPr>
              <a:t>Project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err="1">
                <a:latin typeface="Arial Black" panose="020B0A04020102020204" pitchFamily="34" charset="0"/>
              </a:rPr>
              <a:t>DiagramFile</a:t>
            </a:r>
            <a:endParaRPr lang="en-GB" sz="1800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Arial Black" panose="020B0A04020102020204" pitchFamily="34" charset="0"/>
              </a:rPr>
              <a:t>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Arial Black" panose="020B0A04020102020204" pitchFamily="34" charset="0"/>
              </a:rPr>
              <a:t>ETL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Arial Black" panose="020B0A04020102020204" pitchFamily="34" charset="0"/>
              </a:rPr>
              <a:t>PostgreSQL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Arial Black" panose="020B0A04020102020204" pitchFamily="34" charset="0"/>
              </a:rPr>
              <a:t>Flask app</a:t>
            </a:r>
            <a:endParaRPr lang="en-GB" dirty="0">
              <a:effectLst/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Arial Black" panose="020B0A04020102020204" pitchFamily="34" charset="0"/>
              </a:rPr>
              <a:t>JS 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Arial Black" panose="020B0A04020102020204" pitchFamily="34" charset="0"/>
              </a:rPr>
              <a:t>HTML &amp; CSS</a:t>
            </a:r>
            <a:r>
              <a:rPr lang="en-GB" dirty="0">
                <a:effectLst/>
                <a:latin typeface="Arial Black" panose="020B0A04020102020204" pitchFamily="34" charset="0"/>
              </a:rPr>
              <a:t>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Arial Black" panose="020B0A04020102020204" pitchFamily="34" charset="0"/>
              </a:rPr>
              <a:t>Website Navigation</a:t>
            </a:r>
            <a:br>
              <a:rPr lang="en-GB" sz="1800" dirty="0">
                <a:latin typeface="Arial Black" panose="020B0A04020102020204" pitchFamily="34" charset="0"/>
              </a:rPr>
            </a:br>
            <a:endParaRPr lang="en-GB" dirty="0"/>
          </a:p>
        </p:txBody>
      </p:sp>
      <p:pic>
        <p:nvPicPr>
          <p:cNvPr id="26" name="Picture 2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0C555715-7A2A-65D7-A735-C8C3A17F2B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55671" y="914400"/>
            <a:ext cx="7513574" cy="526486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F8F183B-FF9E-584D-DCE3-992EB723E155}"/>
              </a:ext>
            </a:extLst>
          </p:cNvPr>
          <p:cNvSpPr txBox="1"/>
          <p:nvPr/>
        </p:nvSpPr>
        <p:spPr>
          <a:xfrm>
            <a:off x="1089301" y="7301060"/>
            <a:ext cx="9787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5" tooltip="http://www.gloucestercitynews.net/clearysnotebook/2017/05/transnational-gangs-part-1-understanding-the-threat.html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6" tooltip="https://creativecommons.org/licenses/by-sa/3.0/"/>
              </a:rPr>
              <a:t>CC BY-SA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943579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FF486E2F-D0C1-4083-88AE-1015B8F6E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95" y="609600"/>
            <a:ext cx="10353762" cy="1257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Project Overview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EAFBB3A-7E91-BB58-1FAC-F92C88A94B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795" y="2132822"/>
            <a:ext cx="5546272" cy="36583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2100" dirty="0">
                <a:solidFill>
                  <a:schemeClr val="tx2"/>
                </a:solidFill>
              </a:rPr>
              <a:t>In this project, I created a platform/dashboard and three web pages where you can find data related to gun background checks in the USA from the years 2015 to 2022 for each state. I also created visualizations in correlation with factors (such as Median income, firearm deaths, death rate, and race firearm violence) influencing the need for checking. </a:t>
            </a:r>
            <a:r>
              <a:rPr lang="en-US" sz="2100" dirty="0">
                <a:solidFill>
                  <a:schemeClr val="tx2"/>
                </a:solidFill>
              </a:rPr>
              <a:t>  </a:t>
            </a:r>
          </a:p>
          <a:p>
            <a:pPr algn="l"/>
            <a:r>
              <a:rPr lang="en-US" sz="2100" dirty="0">
                <a:solidFill>
                  <a:schemeClr val="tx2"/>
                </a:solidFill>
              </a:rPr>
              <a:t> </a:t>
            </a:r>
          </a:p>
          <a:p>
            <a:pPr algn="l"/>
            <a:endParaRPr lang="en-US" sz="2100" dirty="0">
              <a:solidFill>
                <a:schemeClr val="tx2"/>
              </a:solidFill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8" name="Picture 7" descr="An object on a flag&#10;&#10;Description automatically generated with low confidence">
            <a:extLst>
              <a:ext uri="{FF2B5EF4-FFF2-40B4-BE49-F238E27FC236}">
                <a16:creationId xmlns:a16="http://schemas.microsoft.com/office/drawing/2014/main" id="{1F2EF7C3-DEAB-5696-CA5C-CC3A93C18F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6707" r="-2" b="-2"/>
          <a:stretch/>
        </p:blipFill>
        <p:spPr>
          <a:xfrm>
            <a:off x="7066560" y="2132822"/>
            <a:ext cx="4065464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3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049" y="198407"/>
            <a:ext cx="3485073" cy="888522"/>
          </a:xfrm>
        </p:spPr>
        <p:txBody>
          <a:bodyPr>
            <a:normAutofit/>
          </a:bodyPr>
          <a:lstStyle/>
          <a:p>
            <a:pPr algn="l"/>
            <a:r>
              <a:rPr lang="en-GB" sz="4000" dirty="0">
                <a:solidFill>
                  <a:schemeClr val="tx1"/>
                </a:solidFill>
              </a:rPr>
              <a:t>Diagram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28" name="Picture 4" descr="Web Icon Logo PNG Vector (EPS) Free Download">
            <a:extLst>
              <a:ext uri="{FF2B5EF4-FFF2-40B4-BE49-F238E27FC236}">
                <a16:creationId xmlns:a16="http://schemas.microsoft.com/office/drawing/2014/main" id="{D3C80C7E-E24E-8F05-A08B-5058E4E0C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1762889"/>
            <a:ext cx="696089" cy="69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Web Icon Logo PNG Vector (EPS) Free Download">
            <a:extLst>
              <a:ext uri="{FF2B5EF4-FFF2-40B4-BE49-F238E27FC236}">
                <a16:creationId xmlns:a16="http://schemas.microsoft.com/office/drawing/2014/main" id="{61E2A83F-CE96-B1F9-BA26-0E3B31BC2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352" y="3410700"/>
            <a:ext cx="696089" cy="69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6" descr="Add Interactive Maps to Websites using Leaflet.Js | by Anjula Shanaka |  JavaScript in Plain English">
            <a:extLst>
              <a:ext uri="{FF2B5EF4-FFF2-40B4-BE49-F238E27FC236}">
                <a16:creationId xmlns:a16="http://schemas.microsoft.com/office/drawing/2014/main" id="{E2FEF4CE-3016-A661-E634-7A1F54456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915" y="5272630"/>
            <a:ext cx="1417607" cy="70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0" descr="Logo Html Html5 - Free image on Pixabay">
            <a:extLst>
              <a:ext uri="{FF2B5EF4-FFF2-40B4-BE49-F238E27FC236}">
                <a16:creationId xmlns:a16="http://schemas.microsoft.com/office/drawing/2014/main" id="{CDA8ACF4-35BF-ECE7-A66E-ED222ED8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842" y="3331246"/>
            <a:ext cx="773750" cy="77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2" descr="Download HTML5 Logo PNG, Free Transparent HTML5 Images - Free Transparent  PNG Logos">
            <a:extLst>
              <a:ext uri="{FF2B5EF4-FFF2-40B4-BE49-F238E27FC236}">
                <a16:creationId xmlns:a16="http://schemas.microsoft.com/office/drawing/2014/main" id="{67738366-3F5E-3290-2F71-4B0D5E7E6E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7" t="5408" r="17254" b="5283"/>
          <a:stretch/>
        </p:blipFill>
        <p:spPr bwMode="auto">
          <a:xfrm>
            <a:off x="8914545" y="3323130"/>
            <a:ext cx="575095" cy="79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4" descr="Tableau Logo, symbol, meaning, history, PNG">
            <a:extLst>
              <a:ext uri="{FF2B5EF4-FFF2-40B4-BE49-F238E27FC236}">
                <a16:creationId xmlns:a16="http://schemas.microsoft.com/office/drawing/2014/main" id="{82CDD57D-BB45-C4AC-8EAD-62BBF0DA2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491" y="1840280"/>
            <a:ext cx="1387894" cy="78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05077D-0383-AB40-0647-986063C56752}"/>
              </a:ext>
            </a:extLst>
          </p:cNvPr>
          <p:cNvCxnSpPr/>
          <p:nvPr/>
        </p:nvCxnSpPr>
        <p:spPr>
          <a:xfrm>
            <a:off x="1535477" y="2110933"/>
            <a:ext cx="914400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18986E0-F34F-D457-C15A-0261D657FB17}"/>
              </a:ext>
            </a:extLst>
          </p:cNvPr>
          <p:cNvCxnSpPr>
            <a:cxnSpLocks/>
          </p:cNvCxnSpPr>
          <p:nvPr/>
        </p:nvCxnSpPr>
        <p:spPr>
          <a:xfrm>
            <a:off x="1413457" y="3783481"/>
            <a:ext cx="561319" cy="178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2F687F4-24AB-4481-7D21-0613B18FBFE0}"/>
              </a:ext>
            </a:extLst>
          </p:cNvPr>
          <p:cNvCxnSpPr>
            <a:cxnSpLocks/>
          </p:cNvCxnSpPr>
          <p:nvPr/>
        </p:nvCxnSpPr>
        <p:spPr>
          <a:xfrm flipH="1">
            <a:off x="2692703" y="2536369"/>
            <a:ext cx="256563" cy="66587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01A3D29-C704-4675-C0C0-D6C30337B4F8}"/>
              </a:ext>
            </a:extLst>
          </p:cNvPr>
          <p:cNvCxnSpPr>
            <a:cxnSpLocks/>
          </p:cNvCxnSpPr>
          <p:nvPr/>
        </p:nvCxnSpPr>
        <p:spPr>
          <a:xfrm>
            <a:off x="3069505" y="3735208"/>
            <a:ext cx="714148" cy="48273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46AC8C-F0ED-DF77-D03A-58C6AD2EDA0B}"/>
              </a:ext>
            </a:extLst>
          </p:cNvPr>
          <p:cNvCxnSpPr>
            <a:cxnSpLocks/>
          </p:cNvCxnSpPr>
          <p:nvPr/>
        </p:nvCxnSpPr>
        <p:spPr>
          <a:xfrm>
            <a:off x="7979357" y="3726177"/>
            <a:ext cx="715342" cy="2035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9C4DF16-215E-BC1E-0491-DC83238FEF56}"/>
              </a:ext>
            </a:extLst>
          </p:cNvPr>
          <p:cNvCxnSpPr>
            <a:cxnSpLocks/>
          </p:cNvCxnSpPr>
          <p:nvPr/>
        </p:nvCxnSpPr>
        <p:spPr>
          <a:xfrm>
            <a:off x="9628077" y="3734043"/>
            <a:ext cx="783401" cy="8465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00E53CD-C51C-DE61-7BD6-36E51E41AD9E}"/>
              </a:ext>
            </a:extLst>
          </p:cNvPr>
          <p:cNvCxnSpPr>
            <a:cxnSpLocks/>
          </p:cNvCxnSpPr>
          <p:nvPr/>
        </p:nvCxnSpPr>
        <p:spPr>
          <a:xfrm flipV="1">
            <a:off x="2982260" y="2258094"/>
            <a:ext cx="2666436" cy="1073307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F025C4-5F0B-7C60-8B5F-36DDEB7C22F3}"/>
              </a:ext>
            </a:extLst>
          </p:cNvPr>
          <p:cNvCxnSpPr>
            <a:cxnSpLocks/>
          </p:cNvCxnSpPr>
          <p:nvPr/>
        </p:nvCxnSpPr>
        <p:spPr>
          <a:xfrm>
            <a:off x="6725746" y="2179756"/>
            <a:ext cx="1253611" cy="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B44488D-3D2C-AB02-C641-D3E0E9B17E99}"/>
              </a:ext>
            </a:extLst>
          </p:cNvPr>
          <p:cNvCxnSpPr>
            <a:cxnSpLocks/>
          </p:cNvCxnSpPr>
          <p:nvPr/>
        </p:nvCxnSpPr>
        <p:spPr>
          <a:xfrm>
            <a:off x="3085364" y="4135729"/>
            <a:ext cx="2326856" cy="1077507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73E2B55-B030-CC95-148A-BF08F8DC0E65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11109720" y="4314187"/>
            <a:ext cx="120999" cy="958443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9AB54AA-49C3-A7EB-4855-69AC8FFFAE55}"/>
              </a:ext>
            </a:extLst>
          </p:cNvPr>
          <p:cNvCxnSpPr>
            <a:cxnSpLocks/>
          </p:cNvCxnSpPr>
          <p:nvPr/>
        </p:nvCxnSpPr>
        <p:spPr>
          <a:xfrm>
            <a:off x="9594620" y="2228590"/>
            <a:ext cx="1065732" cy="104952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DA60C8A-C860-B258-5165-CB6FEB0C3EAF}"/>
              </a:ext>
            </a:extLst>
          </p:cNvPr>
          <p:cNvCxnSpPr>
            <a:cxnSpLocks/>
          </p:cNvCxnSpPr>
          <p:nvPr/>
        </p:nvCxnSpPr>
        <p:spPr>
          <a:xfrm>
            <a:off x="6660121" y="5083383"/>
            <a:ext cx="1766667" cy="19588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32" descr="GitHub - mjhea0/flaskr-tdd: Flaskr: Intro to Flask, Test-Driven Development  (TDD), and JavaScript">
            <a:extLst>
              <a:ext uri="{FF2B5EF4-FFF2-40B4-BE49-F238E27FC236}">
                <a16:creationId xmlns:a16="http://schemas.microsoft.com/office/drawing/2014/main" id="{8CF81C33-5B3C-ADCC-4A9D-4C9DE6179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72" y="2742419"/>
            <a:ext cx="1055576" cy="59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CE82259-2FFE-E627-26C2-2055D0A343EB}"/>
              </a:ext>
            </a:extLst>
          </p:cNvPr>
          <p:cNvCxnSpPr>
            <a:cxnSpLocks/>
          </p:cNvCxnSpPr>
          <p:nvPr/>
        </p:nvCxnSpPr>
        <p:spPr>
          <a:xfrm>
            <a:off x="6225406" y="3331246"/>
            <a:ext cx="674288" cy="328320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Beautiful Soup png images | PNGEgg">
            <a:extLst>
              <a:ext uri="{FF2B5EF4-FFF2-40B4-BE49-F238E27FC236}">
                <a16:creationId xmlns:a16="http://schemas.microsoft.com/office/drawing/2014/main" id="{81BDB625-210B-4AE6-9F85-4AE0D7970D0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8452" r="-164" b="20298"/>
          <a:stretch/>
        </p:blipFill>
        <p:spPr bwMode="auto">
          <a:xfrm>
            <a:off x="2057602" y="3682275"/>
            <a:ext cx="1036263" cy="37240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561D703E-2B68-D530-E9AD-A39D0DBB145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160" y="1449585"/>
            <a:ext cx="2779878" cy="1292834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F8362C8-5195-7DC3-A1EC-EA667C16FD0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84" y="3475964"/>
            <a:ext cx="609600" cy="659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17880E0-115E-EA28-73A8-8DE079BFE53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71" y="1849873"/>
            <a:ext cx="609600" cy="659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postgresql-logo | Unixmen">
            <a:extLst>
              <a:ext uri="{FF2B5EF4-FFF2-40B4-BE49-F238E27FC236}">
                <a16:creationId xmlns:a16="http://schemas.microsoft.com/office/drawing/2014/main" id="{2E636292-23B6-F177-B7B6-63570B50439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099" y="3451325"/>
            <a:ext cx="742315" cy="82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4241F4-17F5-69EF-87FD-BE25448CBBDD}"/>
              </a:ext>
            </a:extLst>
          </p:cNvPr>
          <p:cNvCxnSpPr>
            <a:cxnSpLocks/>
          </p:cNvCxnSpPr>
          <p:nvPr/>
        </p:nvCxnSpPr>
        <p:spPr>
          <a:xfrm flipV="1">
            <a:off x="4135731" y="3281237"/>
            <a:ext cx="906613" cy="360259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68B2146A-493A-FA6B-C975-8611E26720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654" y="4627724"/>
            <a:ext cx="911319" cy="911319"/>
          </a:xfrm>
          <a:prstGeom prst="rect">
            <a:avLst/>
          </a:prstGeom>
        </p:spPr>
      </p:pic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9C43A358-E50B-A787-76AB-D355976B4E8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438" y="5108544"/>
            <a:ext cx="600075" cy="600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FACAAC-EEE0-96B3-8C11-1AD59D62EC9B}"/>
              </a:ext>
            </a:extLst>
          </p:cNvPr>
          <p:cNvCxnSpPr>
            <a:cxnSpLocks/>
          </p:cNvCxnSpPr>
          <p:nvPr/>
        </p:nvCxnSpPr>
        <p:spPr>
          <a:xfrm flipV="1">
            <a:off x="9409067" y="4113422"/>
            <a:ext cx="1148540" cy="81619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69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7011" y="609600"/>
            <a:ext cx="6310546" cy="12962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File Sources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3571A55B-8C56-492F-B317-105830ECF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0" y="1"/>
            <a:ext cx="4690532" cy="6858000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494843BA-DEF9-406F-8134-09F810F05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326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B0ADB-1617-7272-FD47-EE11C9C7A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732" y="640079"/>
            <a:ext cx="2647912" cy="2628053"/>
          </a:xfrm>
          <a:prstGeom prst="rect">
            <a:avLst/>
          </a:prstGeom>
        </p:spPr>
      </p:pic>
      <p:pic>
        <p:nvPicPr>
          <p:cNvPr id="7" name="Picture 4" descr="Web Icon Logo PNG Vector (EPS) Free Download">
            <a:extLst>
              <a:ext uri="{FF2B5EF4-FFF2-40B4-BE49-F238E27FC236}">
                <a16:creationId xmlns:a16="http://schemas.microsoft.com/office/drawing/2014/main" id="{024967A5-AF97-CAED-84DC-3D6157C96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4718" y="3589865"/>
            <a:ext cx="2628055" cy="262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7011" y="1905802"/>
            <a:ext cx="6310546" cy="38853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lnSpc>
                <a:spcPct val="100000"/>
              </a:lnSpc>
              <a:buFont typeface="Wingdings 2" charset="2"/>
              <a:buChar char="•"/>
            </a:pPr>
            <a:r>
              <a:rPr lang="en-US" sz="1600" b="1" u="sng" dirty="0">
                <a:solidFill>
                  <a:schemeClr val="tx2"/>
                </a:solidFill>
                <a:hlinkClick r:id="rId7"/>
              </a:rPr>
              <a:t>GitHub - </a:t>
            </a:r>
            <a:r>
              <a:rPr lang="en-US" sz="1600" b="1" u="sng" dirty="0" err="1">
                <a:solidFill>
                  <a:schemeClr val="tx2"/>
                </a:solidFill>
                <a:hlinkClick r:id="rId7"/>
              </a:rPr>
              <a:t>BuzzFeedNews</a:t>
            </a:r>
            <a:r>
              <a:rPr lang="en-US" sz="1600" b="1" u="sng" dirty="0">
                <a:solidFill>
                  <a:schemeClr val="tx2"/>
                </a:solidFill>
                <a:hlinkClick r:id="rId7"/>
              </a:rPr>
              <a:t>/</a:t>
            </a:r>
            <a:r>
              <a:rPr lang="en-US" sz="1600" b="1" u="sng" dirty="0" err="1">
                <a:solidFill>
                  <a:schemeClr val="tx2"/>
                </a:solidFill>
                <a:hlinkClick r:id="rId7"/>
              </a:rPr>
              <a:t>nics</a:t>
            </a:r>
            <a:r>
              <a:rPr lang="en-US" sz="1600" b="1" u="sng" dirty="0">
                <a:solidFill>
                  <a:schemeClr val="tx2"/>
                </a:solidFill>
                <a:hlinkClick r:id="rId7"/>
              </a:rPr>
              <a:t>-firearm-background-checks: Monthly data from the FBI's National Instant Criminal Background Check System, converted from PDF to CSV.</a:t>
            </a:r>
            <a:endParaRPr lang="en-US" sz="1600" b="1" u="sng" dirty="0">
              <a:solidFill>
                <a:schemeClr val="tx2"/>
              </a:solidFill>
            </a:endParaRPr>
          </a:p>
          <a:p>
            <a:pPr marL="285750" indent="-285750" algn="l">
              <a:lnSpc>
                <a:spcPct val="100000"/>
              </a:lnSpc>
              <a:buFont typeface="Wingdings 2" charset="2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The website we will be scraping from: </a:t>
            </a:r>
            <a:r>
              <a:rPr lang="en-US" sz="1600" u="sng" dirty="0">
                <a:solidFill>
                  <a:schemeClr val="tx2"/>
                </a:solidFill>
                <a:hlinkClick r:id="rId8"/>
              </a:rPr>
              <a:t>https://fred.stlouisfed.org/release/tables?rid=249&amp;eid=259515#snid=259516</a:t>
            </a:r>
            <a:endParaRPr lang="en-US" sz="1600" u="sng" dirty="0">
              <a:solidFill>
                <a:schemeClr val="tx2"/>
              </a:solidFill>
            </a:endParaRPr>
          </a:p>
          <a:p>
            <a:pPr marL="285750" indent="-285750" algn="l">
              <a:lnSpc>
                <a:spcPct val="100000"/>
              </a:lnSpc>
              <a:buFont typeface="Wingdings 2" charset="2"/>
              <a:buChar char="•"/>
            </a:pPr>
            <a:r>
              <a:rPr lang="en-US" sz="1600" dirty="0">
                <a:solidFill>
                  <a:schemeClr val="tx2"/>
                </a:solidFill>
                <a:hlinkClick r:id="rId9"/>
              </a:rPr>
              <a:t>https://www.kff.org/other/state-indicator/firearms-death-rate-by-raceethnicity/?currentTimeframe=0&amp;sortModel=%7B%22colId%22:%22Location%22,%22sort%22:%22asc%22%7D</a:t>
            </a:r>
            <a:endParaRPr lang="en-US" sz="1600" dirty="0">
              <a:solidFill>
                <a:schemeClr val="tx2"/>
              </a:solidFill>
            </a:endParaRPr>
          </a:p>
          <a:p>
            <a:pPr marL="285750" indent="-285750" algn="l">
              <a:lnSpc>
                <a:spcPct val="100000"/>
              </a:lnSpc>
              <a:buFont typeface="Wingdings 2" charset="2"/>
              <a:buChar char="•"/>
            </a:pPr>
            <a:r>
              <a:rPr lang="en-US" sz="1600" dirty="0">
                <a:solidFill>
                  <a:schemeClr val="tx2"/>
                </a:solidFill>
                <a:hlinkClick r:id="rId10"/>
              </a:rPr>
              <a:t>https://www.cdc.gov/nchs/pressroom/sosmap/homicide_mortality/homicide.htm</a:t>
            </a:r>
            <a:endParaRPr lang="en-US" sz="1600" dirty="0">
              <a:solidFill>
                <a:schemeClr val="tx2"/>
              </a:solidFill>
            </a:endParaRPr>
          </a:p>
          <a:p>
            <a:pPr marL="285750" indent="-285750" algn="l">
              <a:lnSpc>
                <a:spcPct val="100000"/>
              </a:lnSpc>
              <a:buFont typeface="Wingdings 2" charset="2"/>
              <a:buChar char="•"/>
            </a:pPr>
            <a:r>
              <a:rPr lang="en-US" sz="1600" dirty="0">
                <a:solidFill>
                  <a:schemeClr val="tx2"/>
                </a:solidFill>
                <a:hlinkClick r:id="rId11"/>
              </a:rPr>
              <a:t>https://worldpopulationreview.com/state-rankings/educational-attainment-by-state</a:t>
            </a:r>
            <a:endParaRPr lang="en-US" sz="1600" dirty="0">
              <a:solidFill>
                <a:schemeClr val="tx2"/>
              </a:solidFill>
            </a:endParaRPr>
          </a:p>
          <a:p>
            <a:pPr marL="285750" indent="-285750" algn="l">
              <a:lnSpc>
                <a:spcPct val="100000"/>
              </a:lnSpc>
              <a:buFont typeface="Wingdings 2" charset="2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 algn="l">
              <a:lnSpc>
                <a:spcPct val="100000"/>
              </a:lnSpc>
              <a:buFont typeface="Wingdings 2" charset="2"/>
              <a:buChar char="•"/>
            </a:pPr>
            <a:endParaRPr lang="en-US" sz="1600" b="1" u="sng" dirty="0">
              <a:solidFill>
                <a:schemeClr val="tx2"/>
              </a:solidFill>
            </a:endParaRPr>
          </a:p>
          <a:p>
            <a:pPr algn="l">
              <a:lnSpc>
                <a:spcPct val="100000"/>
              </a:lnSpc>
            </a:pP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7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554" y="293298"/>
            <a:ext cx="3485073" cy="962639"/>
          </a:xfrm>
        </p:spPr>
        <p:txBody>
          <a:bodyPr>
            <a:normAutofit/>
          </a:bodyPr>
          <a:lstStyle/>
          <a:p>
            <a:pPr algn="l"/>
            <a:r>
              <a:rPr lang="en-GB" sz="4000" dirty="0">
                <a:solidFill>
                  <a:schemeClr val="tx1"/>
                </a:solidFill>
              </a:rPr>
              <a:t>ETL process</a:t>
            </a:r>
            <a:endParaRPr lang="en-US" sz="4000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CCEB9D-8CA4-51FB-5C8E-19EA7EDAA639}"/>
              </a:ext>
            </a:extLst>
          </p:cNvPr>
          <p:cNvGrpSpPr/>
          <p:nvPr/>
        </p:nvGrpSpPr>
        <p:grpSpPr>
          <a:xfrm>
            <a:off x="383099" y="1499551"/>
            <a:ext cx="1329854" cy="398513"/>
            <a:chOff x="0" y="462"/>
            <a:chExt cx="2011680" cy="600818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C52D68-4254-0E72-701C-A8A51F4F1107}"/>
                </a:ext>
              </a:extLst>
            </p:cNvPr>
            <p:cNvSpPr/>
            <p:nvPr/>
          </p:nvSpPr>
          <p:spPr>
            <a:xfrm>
              <a:off x="0" y="462"/>
              <a:ext cx="2011680" cy="600818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3CF0E77-49D4-A2E3-DC59-AC759D96DCBB}"/>
                </a:ext>
              </a:extLst>
            </p:cNvPr>
            <p:cNvSpPr txBox="1"/>
            <p:nvPr/>
          </p:nvSpPr>
          <p:spPr>
            <a:xfrm>
              <a:off x="0" y="462"/>
              <a:ext cx="2011680" cy="60081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451" tIns="59348" rIns="106451" bIns="59348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Extract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8D3578CB-7533-7999-C5B7-986CA50AC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559" y="1405949"/>
            <a:ext cx="559078" cy="526191"/>
          </a:xfrm>
          <a:prstGeom prst="rect">
            <a:avLst/>
          </a:prstGeom>
        </p:spPr>
      </p:pic>
      <p:pic>
        <p:nvPicPr>
          <p:cNvPr id="47" name="Picture 4" descr="Web Icon Logo PNG Vector (EPS) Free Download">
            <a:extLst>
              <a:ext uri="{FF2B5EF4-FFF2-40B4-BE49-F238E27FC236}">
                <a16:creationId xmlns:a16="http://schemas.microsoft.com/office/drawing/2014/main" id="{7080A5CE-51B4-2B8E-40C0-6201822BE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3933" y="1375195"/>
            <a:ext cx="630526" cy="63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D8CF48B-4C1D-4E10-DBB3-F8D321E88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081" y="1444283"/>
            <a:ext cx="3093603" cy="485443"/>
          </a:xfrm>
          <a:prstGeom prst="rect">
            <a:avLst/>
          </a:prstGeom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EF901F10-4216-482D-04BD-E249F3E589E3}"/>
              </a:ext>
            </a:extLst>
          </p:cNvPr>
          <p:cNvSpPr/>
          <p:nvPr/>
        </p:nvSpPr>
        <p:spPr>
          <a:xfrm>
            <a:off x="1830141" y="1512890"/>
            <a:ext cx="450230" cy="355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5304DF08-E700-D8F8-29DD-1B197102885C}"/>
              </a:ext>
            </a:extLst>
          </p:cNvPr>
          <p:cNvSpPr/>
          <p:nvPr/>
        </p:nvSpPr>
        <p:spPr>
          <a:xfrm>
            <a:off x="3124874" y="1521238"/>
            <a:ext cx="450230" cy="355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22A48C3A-30FF-242B-E266-F60A3C5CE2C7}"/>
              </a:ext>
            </a:extLst>
          </p:cNvPr>
          <p:cNvSpPr/>
          <p:nvPr/>
        </p:nvSpPr>
        <p:spPr>
          <a:xfrm>
            <a:off x="5929866" y="1521238"/>
            <a:ext cx="450230" cy="355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89B8C50-3E9C-E954-9544-815530933AE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734" b="5182"/>
          <a:stretch/>
        </p:blipFill>
        <p:spPr>
          <a:xfrm>
            <a:off x="4307679" y="1454976"/>
            <a:ext cx="1481806" cy="52325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14DF7B5-DB79-88DD-5067-087953370F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6722" y="1512890"/>
            <a:ext cx="931934" cy="45155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A32E4E4-16F8-B647-5263-5FE7D067CB4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13" r="2"/>
          <a:stretch/>
        </p:blipFill>
        <p:spPr>
          <a:xfrm>
            <a:off x="10753510" y="1498318"/>
            <a:ext cx="667512" cy="474677"/>
          </a:xfrm>
          <a:prstGeom prst="rect">
            <a:avLst/>
          </a:prstGeom>
        </p:spPr>
      </p:pic>
      <p:pic>
        <p:nvPicPr>
          <p:cNvPr id="62" name="Picture 12" descr="Python Logo, symbol, meaning, history, PNG">
            <a:extLst>
              <a:ext uri="{FF2B5EF4-FFF2-40B4-BE49-F238E27FC236}">
                <a16:creationId xmlns:a16="http://schemas.microsoft.com/office/drawing/2014/main" id="{4DD6B9D7-A460-FBEE-3E10-62DD31CCF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7" r="26134"/>
          <a:stretch/>
        </p:blipFill>
        <p:spPr bwMode="auto">
          <a:xfrm>
            <a:off x="3207212" y="2360472"/>
            <a:ext cx="696090" cy="81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Arrow: Right 62">
            <a:extLst>
              <a:ext uri="{FF2B5EF4-FFF2-40B4-BE49-F238E27FC236}">
                <a16:creationId xmlns:a16="http://schemas.microsoft.com/office/drawing/2014/main" id="{7C065FC5-3AF0-286C-7FFA-BE54FD94DB69}"/>
              </a:ext>
            </a:extLst>
          </p:cNvPr>
          <p:cNvSpPr/>
          <p:nvPr/>
        </p:nvSpPr>
        <p:spPr>
          <a:xfrm>
            <a:off x="2393768" y="2631759"/>
            <a:ext cx="450230" cy="355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76466A8A-F995-1974-FE0E-3F93444BDE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3704" y="2338201"/>
            <a:ext cx="1262060" cy="715822"/>
          </a:xfrm>
          <a:prstGeom prst="rect">
            <a:avLst/>
          </a:prstGeom>
        </p:spPr>
      </p:pic>
      <p:sp>
        <p:nvSpPr>
          <p:cNvPr id="66" name="Arrow: Right 65">
            <a:extLst>
              <a:ext uri="{FF2B5EF4-FFF2-40B4-BE49-F238E27FC236}">
                <a16:creationId xmlns:a16="http://schemas.microsoft.com/office/drawing/2014/main" id="{CC8BB09D-7AB2-7508-0000-B5794423E8BA}"/>
              </a:ext>
            </a:extLst>
          </p:cNvPr>
          <p:cNvSpPr/>
          <p:nvPr/>
        </p:nvSpPr>
        <p:spPr>
          <a:xfrm>
            <a:off x="4286990" y="2622341"/>
            <a:ext cx="450230" cy="355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0006773-9975-27DE-1855-80C7ED5497A0}"/>
              </a:ext>
            </a:extLst>
          </p:cNvPr>
          <p:cNvGrpSpPr/>
          <p:nvPr/>
        </p:nvGrpSpPr>
        <p:grpSpPr>
          <a:xfrm>
            <a:off x="7930882" y="2382604"/>
            <a:ext cx="2242008" cy="600818"/>
            <a:chOff x="0" y="1911064"/>
            <a:chExt cx="2011680" cy="600818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E5AB819-3BEC-B2C8-EB87-B179CBA628C8}"/>
                </a:ext>
              </a:extLst>
            </p:cNvPr>
            <p:cNvSpPr/>
            <p:nvPr/>
          </p:nvSpPr>
          <p:spPr>
            <a:xfrm>
              <a:off x="0" y="1911064"/>
              <a:ext cx="2011680" cy="600818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accent2">
                <a:hueOff val="21212"/>
                <a:satOff val="-20692"/>
                <a:lumOff val="-1060"/>
                <a:alphaOff val="0"/>
              </a:schemeClr>
            </a:lnRef>
            <a:fillRef idx="3">
              <a:schemeClr val="accent2">
                <a:hueOff val="21212"/>
                <a:satOff val="-20692"/>
                <a:lumOff val="-1060"/>
                <a:alphaOff val="0"/>
              </a:schemeClr>
            </a:fillRef>
            <a:effectRef idx="2">
              <a:schemeClr val="accent2">
                <a:hueOff val="21212"/>
                <a:satOff val="-20692"/>
                <a:lumOff val="-106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08133B-8F9C-E448-73B2-11B0CF5D94F6}"/>
                </a:ext>
              </a:extLst>
            </p:cNvPr>
            <p:cNvSpPr txBox="1"/>
            <p:nvPr/>
          </p:nvSpPr>
          <p:spPr>
            <a:xfrm>
              <a:off x="0" y="1911064"/>
              <a:ext cx="2011680" cy="60081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451" tIns="59348" rIns="106451" bIns="59348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Merging Data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B384C16-EBF5-1B1E-F040-E3EF61985EC1}"/>
              </a:ext>
            </a:extLst>
          </p:cNvPr>
          <p:cNvGrpSpPr/>
          <p:nvPr/>
        </p:nvGrpSpPr>
        <p:grpSpPr>
          <a:xfrm>
            <a:off x="522430" y="3682077"/>
            <a:ext cx="1391276" cy="398513"/>
            <a:chOff x="0" y="1911064"/>
            <a:chExt cx="2011680" cy="600818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F893301-DA3B-BD30-1CEC-BAD5ED03E71C}"/>
                </a:ext>
              </a:extLst>
            </p:cNvPr>
            <p:cNvSpPr/>
            <p:nvPr/>
          </p:nvSpPr>
          <p:spPr>
            <a:xfrm>
              <a:off x="0" y="1911064"/>
              <a:ext cx="2011680" cy="600818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accent2">
                <a:hueOff val="21212"/>
                <a:satOff val="-20692"/>
                <a:lumOff val="-1060"/>
                <a:alphaOff val="0"/>
              </a:schemeClr>
            </a:lnRef>
            <a:fillRef idx="3">
              <a:schemeClr val="accent2">
                <a:hueOff val="21212"/>
                <a:satOff val="-20692"/>
                <a:lumOff val="-1060"/>
                <a:alphaOff val="0"/>
              </a:schemeClr>
            </a:fillRef>
            <a:effectRef idx="2">
              <a:schemeClr val="accent2">
                <a:hueOff val="21212"/>
                <a:satOff val="-20692"/>
                <a:lumOff val="-106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0ABAEAA-1B8F-527B-DFFF-51E748653376}"/>
                </a:ext>
              </a:extLst>
            </p:cNvPr>
            <p:cNvSpPr txBox="1"/>
            <p:nvPr/>
          </p:nvSpPr>
          <p:spPr>
            <a:xfrm>
              <a:off x="0" y="1911064"/>
              <a:ext cx="2011680" cy="60081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451" tIns="59348" rIns="106451" bIns="59348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Load</a:t>
              </a:r>
              <a:r>
                <a:rPr lang="en-US" sz="2800" kern="1200" dirty="0"/>
                <a:t> </a:t>
              </a:r>
            </a:p>
          </p:txBody>
        </p:sp>
      </p:grp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B5C62DF2-D64F-E085-C445-BB5BF1555E80}"/>
              </a:ext>
            </a:extLst>
          </p:cNvPr>
          <p:cNvSpPr/>
          <p:nvPr/>
        </p:nvSpPr>
        <p:spPr>
          <a:xfrm>
            <a:off x="2451983" y="3746493"/>
            <a:ext cx="450230" cy="355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61EF4C87-FCF4-B464-D4D4-8609B5AD4616}"/>
              </a:ext>
            </a:extLst>
          </p:cNvPr>
          <p:cNvSpPr/>
          <p:nvPr/>
        </p:nvSpPr>
        <p:spPr>
          <a:xfrm>
            <a:off x="7124039" y="2555576"/>
            <a:ext cx="450230" cy="355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3810E4AA-E6C7-55A5-B6E6-33C98AD03A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22327" y="3535610"/>
            <a:ext cx="2048453" cy="712029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921A41CE-540B-0AEE-CDB6-5E1882E2D285}"/>
              </a:ext>
            </a:extLst>
          </p:cNvPr>
          <p:cNvGrpSpPr/>
          <p:nvPr/>
        </p:nvGrpSpPr>
        <p:grpSpPr>
          <a:xfrm>
            <a:off x="321676" y="4600265"/>
            <a:ext cx="2340533" cy="398513"/>
            <a:chOff x="0" y="1911064"/>
            <a:chExt cx="2011680" cy="600818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5A91D69-F80E-EEBB-A553-BB1585DB0E6F}"/>
                </a:ext>
              </a:extLst>
            </p:cNvPr>
            <p:cNvSpPr/>
            <p:nvPr/>
          </p:nvSpPr>
          <p:spPr>
            <a:xfrm>
              <a:off x="0" y="1911064"/>
              <a:ext cx="2011680" cy="600818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accent2">
                <a:hueOff val="21212"/>
                <a:satOff val="-20692"/>
                <a:lumOff val="-1060"/>
                <a:alphaOff val="0"/>
              </a:schemeClr>
            </a:lnRef>
            <a:fillRef idx="3">
              <a:schemeClr val="accent2">
                <a:hueOff val="21212"/>
                <a:satOff val="-20692"/>
                <a:lumOff val="-1060"/>
                <a:alphaOff val="0"/>
              </a:schemeClr>
            </a:fillRef>
            <a:effectRef idx="2">
              <a:schemeClr val="accent2">
                <a:hueOff val="21212"/>
                <a:satOff val="-20692"/>
                <a:lumOff val="-106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EB7FE4F-0F0F-F37E-8308-430E42608FD8}"/>
                </a:ext>
              </a:extLst>
            </p:cNvPr>
            <p:cNvSpPr txBox="1"/>
            <p:nvPr/>
          </p:nvSpPr>
          <p:spPr>
            <a:xfrm>
              <a:off x="0" y="1911064"/>
              <a:ext cx="2011680" cy="60081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451" tIns="59348" rIns="106451" bIns="59348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/>
                <a:t>Convert Data</a:t>
              </a:r>
              <a:r>
                <a:rPr lang="en-US" sz="2800" kern="1200" dirty="0"/>
                <a:t> </a:t>
              </a:r>
            </a:p>
          </p:txBody>
        </p:sp>
      </p:grp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29FF19CB-B3E9-870F-93F2-56A3A9D3D864}"/>
              </a:ext>
            </a:extLst>
          </p:cNvPr>
          <p:cNvSpPr/>
          <p:nvPr/>
        </p:nvSpPr>
        <p:spPr>
          <a:xfrm>
            <a:off x="2988445" y="4629881"/>
            <a:ext cx="450230" cy="355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BB4F0CA-AF09-CF85-E631-041094C9C56A}"/>
              </a:ext>
            </a:extLst>
          </p:cNvPr>
          <p:cNvSpPr txBox="1"/>
          <p:nvPr/>
        </p:nvSpPr>
        <p:spPr>
          <a:xfrm>
            <a:off x="3769205" y="4599365"/>
            <a:ext cx="1583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CSV to JSON</a:t>
            </a:r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296466C7-F730-C3AB-3621-A7BAD441F81A}"/>
              </a:ext>
            </a:extLst>
          </p:cNvPr>
          <p:cNvSpPr/>
          <p:nvPr/>
        </p:nvSpPr>
        <p:spPr>
          <a:xfrm>
            <a:off x="5495057" y="4646213"/>
            <a:ext cx="450230" cy="355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3CE0209-A29F-A047-F2E4-C9935E67CE54}"/>
              </a:ext>
            </a:extLst>
          </p:cNvPr>
          <p:cNvGrpSpPr/>
          <p:nvPr/>
        </p:nvGrpSpPr>
        <p:grpSpPr>
          <a:xfrm>
            <a:off x="6286897" y="4507041"/>
            <a:ext cx="2242008" cy="600818"/>
            <a:chOff x="0" y="1911064"/>
            <a:chExt cx="2011680" cy="600818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7237339-99FC-BB57-1BC6-09AE86B14DCC}"/>
                </a:ext>
              </a:extLst>
            </p:cNvPr>
            <p:cNvSpPr/>
            <p:nvPr/>
          </p:nvSpPr>
          <p:spPr>
            <a:xfrm>
              <a:off x="0" y="1911064"/>
              <a:ext cx="2011680" cy="600818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accent2">
                <a:hueOff val="21212"/>
                <a:satOff val="-20692"/>
                <a:lumOff val="-1060"/>
                <a:alphaOff val="0"/>
              </a:schemeClr>
            </a:lnRef>
            <a:fillRef idx="3">
              <a:schemeClr val="accent2">
                <a:hueOff val="21212"/>
                <a:satOff val="-20692"/>
                <a:lumOff val="-1060"/>
                <a:alphaOff val="0"/>
              </a:schemeClr>
            </a:fillRef>
            <a:effectRef idx="2">
              <a:schemeClr val="accent2">
                <a:hueOff val="21212"/>
                <a:satOff val="-20692"/>
                <a:lumOff val="-106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5B6F9A9-8785-69ED-2A42-03DA67CE6016}"/>
                </a:ext>
              </a:extLst>
            </p:cNvPr>
            <p:cNvSpPr txBox="1"/>
            <p:nvPr/>
          </p:nvSpPr>
          <p:spPr>
            <a:xfrm>
              <a:off x="0" y="1911064"/>
              <a:ext cx="2011680" cy="60081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451" tIns="59348" rIns="106451" bIns="59348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Export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43BBD5D-9252-54D2-11EC-81172A2D68E4}"/>
              </a:ext>
            </a:extLst>
          </p:cNvPr>
          <p:cNvGrpSpPr/>
          <p:nvPr/>
        </p:nvGrpSpPr>
        <p:grpSpPr>
          <a:xfrm>
            <a:off x="491099" y="2658453"/>
            <a:ext cx="1691278" cy="398513"/>
            <a:chOff x="0" y="462"/>
            <a:chExt cx="2011680" cy="600818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44EF6F2-C9C7-83E9-4EC6-2CF083C3248E}"/>
                </a:ext>
              </a:extLst>
            </p:cNvPr>
            <p:cNvSpPr/>
            <p:nvPr/>
          </p:nvSpPr>
          <p:spPr>
            <a:xfrm>
              <a:off x="0" y="462"/>
              <a:ext cx="2011680" cy="600818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C29EF03-6F18-E89D-2361-13C95C5FB383}"/>
                </a:ext>
              </a:extLst>
            </p:cNvPr>
            <p:cNvSpPr txBox="1"/>
            <p:nvPr/>
          </p:nvSpPr>
          <p:spPr>
            <a:xfrm>
              <a:off x="0" y="462"/>
              <a:ext cx="2011680" cy="60081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451" tIns="59348" rIns="106451" bIns="59348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Transform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090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Flask app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13E10C-394A-1B97-5826-1C30AD04D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221" y="643468"/>
            <a:ext cx="3533045" cy="3303737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F50CB42-2459-4324-95ED-6936C456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84748D4-DB20-C662-F85D-03FFAA84CF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7733" y="643468"/>
            <a:ext cx="4803124" cy="330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57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JS Libraries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AD3B56-7CE2-DEDF-7FBF-8A27F09BF62B}"/>
              </a:ext>
            </a:extLst>
          </p:cNvPr>
          <p:cNvSpPr txBox="1"/>
          <p:nvPr/>
        </p:nvSpPr>
        <p:spPr>
          <a:xfrm>
            <a:off x="913796" y="2247153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 used leaflet to mark the position of the State with more Gun permit and more firearm violence</a:t>
            </a:r>
          </a:p>
        </p:txBody>
      </p:sp>
      <p:pic>
        <p:nvPicPr>
          <p:cNvPr id="4" name="Picture 16" descr="Add Interactive Maps to Websites using Leaflet.Js | by Anjula Shanaka |  JavaScript in Plain English">
            <a:extLst>
              <a:ext uri="{FF2B5EF4-FFF2-40B4-BE49-F238E27FC236}">
                <a16:creationId xmlns:a16="http://schemas.microsoft.com/office/drawing/2014/main" id="{A8276C8F-2983-35CF-986E-C3BCFD5C3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5348" y="1559036"/>
            <a:ext cx="6633184" cy="331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1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07" y="83388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GB" sz="4000" dirty="0">
                <a:solidFill>
                  <a:schemeClr val="tx1"/>
                </a:solidFill>
                <a:effectLst/>
                <a:latin typeface="Franklin Gothic Book" panose="020B0503020102020204" pitchFamily="34" charset="0"/>
              </a:rPr>
              <a:t>HTML &amp; CSS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2111F-8C2D-F15F-DF19-A0A2A3314A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101" y="1574694"/>
            <a:ext cx="3841947" cy="41086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C0271D-9EC7-EB24-6FB3-510637CB1C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986" y="1763501"/>
            <a:ext cx="2533689" cy="373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183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{AB0096CD-6A0E-4293-811B-0923221B10E6}tf55705232_win32</Template>
  <TotalTime>252</TotalTime>
  <Words>306</Words>
  <Application>Microsoft Office PowerPoint</Application>
  <PresentationFormat>Widescreen</PresentationFormat>
  <Paragraphs>50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Black</vt:lpstr>
      <vt:lpstr>Calibri</vt:lpstr>
      <vt:lpstr>Franklin Gothic Book</vt:lpstr>
      <vt:lpstr>Goudy Old Style</vt:lpstr>
      <vt:lpstr>Wingdings 2</vt:lpstr>
      <vt:lpstr>SlateVTI</vt:lpstr>
      <vt:lpstr>Gun Background Check </vt:lpstr>
      <vt:lpstr>PowerPoint Presentation</vt:lpstr>
      <vt:lpstr>Project Overview</vt:lpstr>
      <vt:lpstr>Diagram</vt:lpstr>
      <vt:lpstr>File Sources</vt:lpstr>
      <vt:lpstr>ETL process</vt:lpstr>
      <vt:lpstr>Flask app</vt:lpstr>
      <vt:lpstr>JS Libraries </vt:lpstr>
      <vt:lpstr>HTML &amp; CSS</vt:lpstr>
      <vt:lpstr>Tableau Visualisation </vt:lpstr>
      <vt:lpstr>PowerPoint Presentation</vt:lpstr>
      <vt:lpstr>Website Navigation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Gun Background Checking </dc:title>
  <dc:creator>Kouamé Kouassi</dc:creator>
  <cp:lastModifiedBy>Kouamé Kouassi</cp:lastModifiedBy>
  <cp:revision>4</cp:revision>
  <dcterms:created xsi:type="dcterms:W3CDTF">2022-10-12T20:38:26Z</dcterms:created>
  <dcterms:modified xsi:type="dcterms:W3CDTF">2022-10-13T18:13:06Z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